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Nunito Black"/>
      <p:bold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Nunito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543c2ae6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543c2ae6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543c2ae6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543c2ae6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543c2ae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543c2ae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543c2ae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543c2ae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543c2ae6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543c2ae6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543c2ae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543c2ae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543c2ae6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543c2ae6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543c2ae6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543c2ae6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543c2ae6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543c2ae6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847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k"/>
              <a:t>Zabezpečenie našej školy</a:t>
            </a:r>
            <a:endParaRPr b="1"/>
          </a:p>
        </p:txBody>
      </p:sp>
      <p:sp>
        <p:nvSpPr>
          <p:cNvPr id="129" name="Google Shape;129;p13"/>
          <p:cNvSpPr/>
          <p:nvPr/>
        </p:nvSpPr>
        <p:spPr>
          <a:xfrm>
            <a:off x="3600700" y="3458000"/>
            <a:ext cx="570900" cy="145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4286551" y="3458000"/>
            <a:ext cx="570900" cy="145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4972402" y="3458000"/>
            <a:ext cx="570900" cy="145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819150" y="845600"/>
            <a:ext cx="7505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2"/>
                </a:solidFill>
                <a:latin typeface="Nunito Black"/>
                <a:ea typeface="Nunito Black"/>
                <a:cs typeface="Nunito Black"/>
                <a:sym typeface="Nunito Black"/>
              </a:rPr>
              <a:t># </a:t>
            </a:r>
            <a:r>
              <a:rPr b="1" lang="sk"/>
              <a:t>Softvér</a:t>
            </a:r>
            <a:endParaRPr b="1"/>
          </a:p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819150" y="1471700"/>
            <a:ext cx="75057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Filtrovanie stránok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WebTitan, K9 Web Protection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Blokovanie hier a rušivých aplikácii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FocusMe, Net Nanny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Logovanie a </a:t>
            </a:r>
            <a:r>
              <a:rPr b="1" lang="sk"/>
              <a:t>monitorovanie</a:t>
            </a:r>
            <a:r>
              <a:rPr lang="sk"/>
              <a:t> </a:t>
            </a:r>
            <a:r>
              <a:rPr b="1" lang="sk"/>
              <a:t>internetovej aktivity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Cisco Umbrella, OpenDNS, Net Nanny</a:t>
            </a:r>
            <a:endParaRPr b="1"/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425" y="269293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5625" y="2907650"/>
            <a:ext cx="1453775" cy="14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0825" y="2635050"/>
            <a:ext cx="3591926" cy="20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2"/>
          <p:cNvCxnSpPr/>
          <p:nvPr/>
        </p:nvCxnSpPr>
        <p:spPr>
          <a:xfrm flipH="1" rot="10800000">
            <a:off x="205750" y="354100"/>
            <a:ext cx="7137600" cy="23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2"/>
          <p:cNvCxnSpPr/>
          <p:nvPr/>
        </p:nvCxnSpPr>
        <p:spPr>
          <a:xfrm>
            <a:off x="5631789" y="591425"/>
            <a:ext cx="33393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5"/>
                </a:solidFill>
                <a:latin typeface="Nunito Black"/>
                <a:ea typeface="Nunito Black"/>
                <a:cs typeface="Nunito Black"/>
                <a:sym typeface="Nunito Black"/>
              </a:rPr>
              <a:t># </a:t>
            </a:r>
            <a:r>
              <a:rPr b="1" lang="sk"/>
              <a:t>Exteriér</a:t>
            </a:r>
            <a:endParaRPr b="1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471700"/>
            <a:ext cx="75057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Vysoké o</a:t>
            </a:r>
            <a:r>
              <a:rPr b="1" lang="sk"/>
              <a:t>plotenie</a:t>
            </a:r>
            <a:r>
              <a:rPr lang="sk"/>
              <a:t> s ostatným drôtom a </a:t>
            </a:r>
            <a:r>
              <a:rPr b="1" lang="sk"/>
              <a:t>osvetlenie</a:t>
            </a:r>
            <a:r>
              <a:rPr lang="sk"/>
              <a:t> </a:t>
            </a:r>
            <a:r>
              <a:rPr b="1" lang="sk"/>
              <a:t>celého arealu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Kontrolovaný bod vstupu</a:t>
            </a:r>
            <a:r>
              <a:rPr lang="sk"/>
              <a:t> - </a:t>
            </a:r>
            <a:r>
              <a:rPr b="1" lang="sk"/>
              <a:t>závora</a:t>
            </a:r>
            <a:r>
              <a:rPr lang="sk"/>
              <a:t> - vodič sa musí preukázať, rozpoznávanie tváre, v búdke vedľa závory za nepriestrelným sklom dvaja ochrankári s pištoľami ktorý budú otvárať závoru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V areáli parkovisko pre učiteľov a žiakov - </a:t>
            </a:r>
            <a:r>
              <a:rPr b="1" lang="sk"/>
              <a:t>detekcia voľných parkovacích miest</a:t>
            </a:r>
            <a:r>
              <a:rPr lang="sk"/>
              <a:t>, ak sú plné tak sa závora neotvorí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Jeden kontrolovaný vchod do budovy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851" y="3184725"/>
            <a:ext cx="2243725" cy="16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474" y="2943700"/>
            <a:ext cx="2649526" cy="17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14"/>
          <p:cNvCxnSpPr/>
          <p:nvPr/>
        </p:nvCxnSpPr>
        <p:spPr>
          <a:xfrm flipH="1" rot="10800000">
            <a:off x="205750" y="354100"/>
            <a:ext cx="7137600" cy="237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4"/>
          <p:cNvCxnSpPr/>
          <p:nvPr/>
        </p:nvCxnSpPr>
        <p:spPr>
          <a:xfrm>
            <a:off x="5631789" y="591425"/>
            <a:ext cx="3339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19150" y="845600"/>
            <a:ext cx="75057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5"/>
                </a:solidFill>
                <a:latin typeface="Nunito Black"/>
                <a:ea typeface="Nunito Black"/>
                <a:cs typeface="Nunito Black"/>
                <a:sym typeface="Nunito Black"/>
              </a:rPr>
              <a:t># </a:t>
            </a:r>
            <a:r>
              <a:rPr b="1" lang="sk"/>
              <a:t>Exteriér</a:t>
            </a:r>
            <a:endParaRPr b="1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819150" y="1456100"/>
            <a:ext cx="75057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Kamery, </a:t>
            </a:r>
            <a:r>
              <a:rPr b="1" lang="sk"/>
              <a:t>monitorovací systém po celom areáli</a:t>
            </a:r>
            <a:r>
              <a:rPr lang="sk"/>
              <a:t>, ochranka sa bude striedať a monitorovať 24/7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Pohotovostné jednotky</a:t>
            </a:r>
            <a:r>
              <a:rPr lang="sk"/>
              <a:t> pripravené zasiahnuť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Kovové štíty na oknách a dverách</a:t>
            </a:r>
            <a:r>
              <a:rPr lang="sk"/>
              <a:t> ktoré sa v neskorých hodinách a na noc aktivujú a vysunú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225" y="2633350"/>
            <a:ext cx="1916726" cy="191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875" y="2633350"/>
            <a:ext cx="1916725" cy="19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9524" y="2633350"/>
            <a:ext cx="2875078" cy="1916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5"/>
          <p:cNvCxnSpPr/>
          <p:nvPr/>
        </p:nvCxnSpPr>
        <p:spPr>
          <a:xfrm flipH="1" rot="10800000">
            <a:off x="205750" y="354100"/>
            <a:ext cx="7137600" cy="237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5"/>
          <p:cNvCxnSpPr/>
          <p:nvPr/>
        </p:nvCxnSpPr>
        <p:spPr>
          <a:xfrm>
            <a:off x="5631789" y="591425"/>
            <a:ext cx="3339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819150" y="845600"/>
            <a:ext cx="7505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rPr>
              <a:t># </a:t>
            </a:r>
            <a:r>
              <a:rPr b="1" lang="sk"/>
              <a:t>Interiér</a:t>
            </a:r>
            <a:endParaRPr b="1"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819150" y="1471700"/>
            <a:ext cx="75057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Pri vchode </a:t>
            </a:r>
            <a:r>
              <a:rPr b="1" lang="sk"/>
              <a:t>preukázanie identity</a:t>
            </a:r>
            <a:r>
              <a:rPr lang="sk"/>
              <a:t> pomocou </a:t>
            </a:r>
            <a:r>
              <a:rPr b="1" lang="sk">
                <a:solidFill>
                  <a:schemeClr val="accent2"/>
                </a:solidFill>
              </a:rPr>
              <a:t>ISIC</a:t>
            </a:r>
            <a:r>
              <a:rPr lang="sk"/>
              <a:t> karty a </a:t>
            </a:r>
            <a:r>
              <a:rPr b="1" lang="sk">
                <a:solidFill>
                  <a:schemeClr val="accent2"/>
                </a:solidFill>
              </a:rPr>
              <a:t>RFID/MIFARE</a:t>
            </a:r>
            <a:r>
              <a:rPr lang="sk"/>
              <a:t> skenera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Biometrické systémy </a:t>
            </a:r>
            <a:r>
              <a:rPr lang="sk"/>
              <a:t>- rozpoznávanie tváre žiakov a učiteľov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Zaznamenávanie prítomnosti a času príchodu/odchodu do databázy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Pri vstupe ochrankár</a:t>
            </a:r>
            <a:r>
              <a:rPr lang="sk"/>
              <a:t> s taserom a pištoľou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Detektor kovu</a:t>
            </a:r>
            <a:r>
              <a:rPr lang="sk"/>
              <a:t> cez ktorý sa bude postupne a kontrolovane prechádzať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Teplomer a dezinfekcia</a:t>
            </a:r>
            <a:r>
              <a:rPr lang="sk"/>
              <a:t> pri vstupe na prevenciu šírenia chorôb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900" y="3173150"/>
            <a:ext cx="2337874" cy="151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075" y="2246550"/>
            <a:ext cx="2510225" cy="25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500" y="3100900"/>
            <a:ext cx="1655875" cy="165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6"/>
          <p:cNvCxnSpPr/>
          <p:nvPr/>
        </p:nvCxnSpPr>
        <p:spPr>
          <a:xfrm flipH="1" rot="10800000">
            <a:off x="205750" y="354100"/>
            <a:ext cx="7137600" cy="23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6"/>
          <p:cNvCxnSpPr/>
          <p:nvPr/>
        </p:nvCxnSpPr>
        <p:spPr>
          <a:xfrm>
            <a:off x="5631789" y="591425"/>
            <a:ext cx="3339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819150" y="845600"/>
            <a:ext cx="75057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rPr>
              <a:t># </a:t>
            </a:r>
            <a:r>
              <a:rPr b="1" lang="sk"/>
              <a:t>Interiér</a:t>
            </a:r>
            <a:endParaRPr b="1"/>
          </a:p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819150" y="1456100"/>
            <a:ext cx="75057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Monitorovanie všetkých miestností a priestorov 24/7</a:t>
            </a:r>
            <a:r>
              <a:rPr lang="sk"/>
              <a:t> ochrankou, ktorá sa bude striedať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Detektory dymu</a:t>
            </a:r>
            <a:r>
              <a:rPr lang="sk"/>
              <a:t> v každej miestnosti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2 Núdzové východy</a:t>
            </a:r>
            <a:r>
              <a:rPr lang="sk"/>
              <a:t> na opačných stranách budovy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Pravidelné </a:t>
            </a:r>
            <a:r>
              <a:rPr b="1" lang="sk"/>
              <a:t>cvičenie evakuácie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Na chodbe </a:t>
            </a:r>
            <a:r>
              <a:rPr b="1" lang="sk"/>
              <a:t>hasiace prístroje</a:t>
            </a:r>
            <a:r>
              <a:rPr lang="sk"/>
              <a:t> každých 10 metrov ktoré vie odomknúť iba učiteľ alebo ochrankár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750" y="2991150"/>
            <a:ext cx="2457600" cy="16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463" y="2991150"/>
            <a:ext cx="1638001" cy="163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574" y="2967824"/>
            <a:ext cx="2893130" cy="168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7"/>
          <p:cNvCxnSpPr/>
          <p:nvPr/>
        </p:nvCxnSpPr>
        <p:spPr>
          <a:xfrm flipH="1" rot="10800000">
            <a:off x="205750" y="354100"/>
            <a:ext cx="7137600" cy="23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7"/>
          <p:cNvCxnSpPr/>
          <p:nvPr/>
        </p:nvCxnSpPr>
        <p:spPr>
          <a:xfrm>
            <a:off x="5631789" y="591425"/>
            <a:ext cx="3339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819150" y="845600"/>
            <a:ext cx="75057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1"/>
                </a:solidFill>
                <a:latin typeface="Nunito Black"/>
                <a:ea typeface="Nunito Black"/>
                <a:cs typeface="Nunito Black"/>
                <a:sym typeface="Nunito Black"/>
              </a:rPr>
              <a:t># </a:t>
            </a:r>
            <a:r>
              <a:rPr b="1" lang="sk"/>
              <a:t>Interiér</a:t>
            </a:r>
            <a:endParaRPr b="1"/>
          </a:p>
        </p:txBody>
      </p:sp>
      <p:sp>
        <p:nvSpPr>
          <p:cNvPr id="180" name="Google Shape;180;p18"/>
          <p:cNvSpPr txBox="1"/>
          <p:nvPr>
            <p:ph idx="1" type="body"/>
          </p:nvPr>
        </p:nvSpPr>
        <p:spPr>
          <a:xfrm>
            <a:off x="819150" y="1440200"/>
            <a:ext cx="75057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Bezpečnostné dvere a okná</a:t>
            </a:r>
            <a:r>
              <a:rPr lang="sk"/>
              <a:t> - nepriestrelné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Preventívna protidrogová inšpekcia</a:t>
            </a:r>
            <a:r>
              <a:rPr lang="sk"/>
              <a:t> s policajným psom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Kontrolovaný pohyb žiakov a učiteľov</a:t>
            </a:r>
            <a:r>
              <a:rPr lang="sk"/>
              <a:t> po budove pomocou rozpoznávania tváre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Pred zatvorením v neskorých hodinách </a:t>
            </a:r>
            <a:r>
              <a:rPr b="1" lang="sk"/>
              <a:t>kontrola celého priestoru ochrankou</a:t>
            </a:r>
            <a:r>
              <a:rPr lang="sk"/>
              <a:t>, nájdený majetok odnesený do špeciálnej zamknutej miestnosti a podľa záznamu kamier na ďalší deň  odovzdaný majiteľovi alebo zaslanie oznamu o náleze do školskej aplikácie</a:t>
            </a:r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000" y="3165225"/>
            <a:ext cx="2672850" cy="1403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18"/>
          <p:cNvCxnSpPr/>
          <p:nvPr/>
        </p:nvCxnSpPr>
        <p:spPr>
          <a:xfrm flipH="1" rot="10800000">
            <a:off x="205750" y="354100"/>
            <a:ext cx="7137600" cy="23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8"/>
          <p:cNvCxnSpPr/>
          <p:nvPr/>
        </p:nvCxnSpPr>
        <p:spPr>
          <a:xfrm>
            <a:off x="5631789" y="591425"/>
            <a:ext cx="3339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819150" y="845600"/>
            <a:ext cx="7505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2"/>
                </a:solidFill>
                <a:latin typeface="Nunito Black"/>
                <a:ea typeface="Nunito Black"/>
                <a:cs typeface="Nunito Black"/>
                <a:sym typeface="Nunito Black"/>
              </a:rPr>
              <a:t># </a:t>
            </a:r>
            <a:r>
              <a:rPr b="1" lang="sk"/>
              <a:t>Softvér</a:t>
            </a:r>
            <a:endParaRPr b="1"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819150" y="1479800"/>
            <a:ext cx="7505700" cy="29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Dodržiavanie GDPR</a:t>
            </a:r>
            <a:r>
              <a:rPr lang="sk"/>
              <a:t> a zákonov o ochrane údajov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Pravidelné </a:t>
            </a:r>
            <a:r>
              <a:rPr b="1" lang="sk"/>
              <a:t>aktualizácie softvéru </a:t>
            </a:r>
            <a:r>
              <a:rPr lang="sk"/>
              <a:t>-</a:t>
            </a:r>
            <a:r>
              <a:rPr b="1" lang="sk"/>
              <a:t> </a:t>
            </a:r>
            <a:r>
              <a:rPr b="1" lang="sk">
                <a:solidFill>
                  <a:schemeClr val="accent2"/>
                </a:solidFill>
              </a:rPr>
              <a:t>Patch My PC, Microsoft WSUS, Ninite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Silné heslá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LastPass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Dvojfaktorová autentifikácia </a:t>
            </a:r>
            <a:r>
              <a:rPr lang="sk"/>
              <a:t>-</a:t>
            </a:r>
            <a:r>
              <a:rPr b="1" lang="sk"/>
              <a:t> </a:t>
            </a:r>
            <a:r>
              <a:rPr b="1" lang="sk">
                <a:solidFill>
                  <a:schemeClr val="accent2"/>
                </a:solidFill>
              </a:rPr>
              <a:t>Authy, Google Authenticator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173" y="2864548"/>
            <a:ext cx="1753825" cy="17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2025" y="3381612"/>
            <a:ext cx="4286633" cy="6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7400" y="708925"/>
            <a:ext cx="2108100" cy="210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19"/>
          <p:cNvCxnSpPr/>
          <p:nvPr/>
        </p:nvCxnSpPr>
        <p:spPr>
          <a:xfrm flipH="1" rot="10800000">
            <a:off x="205750" y="354100"/>
            <a:ext cx="7137600" cy="23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9"/>
          <p:cNvCxnSpPr/>
          <p:nvPr/>
        </p:nvCxnSpPr>
        <p:spPr>
          <a:xfrm>
            <a:off x="5631789" y="591425"/>
            <a:ext cx="33393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type="title"/>
          </p:nvPr>
        </p:nvSpPr>
        <p:spPr>
          <a:xfrm>
            <a:off x="819150" y="845600"/>
            <a:ext cx="75057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2"/>
                </a:solidFill>
                <a:latin typeface="Nunito Black"/>
                <a:ea typeface="Nunito Black"/>
                <a:cs typeface="Nunito Black"/>
                <a:sym typeface="Nunito Black"/>
              </a:rPr>
              <a:t># </a:t>
            </a:r>
            <a:r>
              <a:rPr b="1" lang="sk"/>
              <a:t>Softvér</a:t>
            </a:r>
            <a:endParaRPr b="1"/>
          </a:p>
        </p:txBody>
      </p:sp>
      <p:sp>
        <p:nvSpPr>
          <p:cNvPr id="200" name="Google Shape;200;p20"/>
          <p:cNvSpPr txBox="1"/>
          <p:nvPr>
            <p:ph idx="1" type="body"/>
          </p:nvPr>
        </p:nvSpPr>
        <p:spPr>
          <a:xfrm>
            <a:off x="819150" y="1456100"/>
            <a:ext cx="7505700" cy="29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Enkrypcia dát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BitLocker, VeraCrypt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Používanie bezpečných </a:t>
            </a:r>
            <a:r>
              <a:rPr b="1" lang="sk"/>
              <a:t>databáz a cloudových služieb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Google Drive, Dropbox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Regulárne zálohy dát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Veeam Backup &amp; Replication, Acronis True Image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Kontrola prístupu k dátam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SolarWinds Access Rights Manager, Varonis, Active Directory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Každý žiak má svoj </a:t>
            </a:r>
            <a:r>
              <a:rPr b="1" lang="sk"/>
              <a:t>vyhradený priestor pre dáta</a:t>
            </a:r>
            <a:r>
              <a:rPr lang="sk"/>
              <a:t> zabezpečený heslom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975" y="3150305"/>
            <a:ext cx="1612800" cy="1323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588" y="2959500"/>
            <a:ext cx="1612800" cy="16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200" y="2878574"/>
            <a:ext cx="3321925" cy="186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0"/>
          <p:cNvCxnSpPr/>
          <p:nvPr/>
        </p:nvCxnSpPr>
        <p:spPr>
          <a:xfrm flipH="1" rot="10800000">
            <a:off x="205750" y="354100"/>
            <a:ext cx="7137600" cy="23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0"/>
          <p:cNvCxnSpPr/>
          <p:nvPr/>
        </p:nvCxnSpPr>
        <p:spPr>
          <a:xfrm>
            <a:off x="5631789" y="591425"/>
            <a:ext cx="33393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819150" y="845600"/>
            <a:ext cx="7505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chemeClr val="accent2"/>
                </a:solidFill>
                <a:latin typeface="Nunito Black"/>
                <a:ea typeface="Nunito Black"/>
                <a:cs typeface="Nunito Black"/>
                <a:sym typeface="Nunito Black"/>
              </a:rPr>
              <a:t># </a:t>
            </a:r>
            <a:r>
              <a:rPr b="1" lang="sk"/>
              <a:t>Softvér</a:t>
            </a:r>
            <a:endParaRPr b="1"/>
          </a:p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819150" y="1471700"/>
            <a:ext cx="75057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Firewall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pfSense, Cisco ASA, Fortinet FortiGate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sk"/>
              <a:t>Aspoň </a:t>
            </a:r>
            <a:r>
              <a:rPr b="1" lang="sk"/>
              <a:t>3 antivírusy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Eset, Kaspersky, Bitdefender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Proxy server </a:t>
            </a:r>
            <a:r>
              <a:rPr lang="sk"/>
              <a:t>-</a:t>
            </a:r>
            <a:r>
              <a:rPr b="1" lang="sk"/>
              <a:t> </a:t>
            </a:r>
            <a:r>
              <a:rPr b="1" lang="sk">
                <a:solidFill>
                  <a:schemeClr val="accent2"/>
                </a:solidFill>
              </a:rPr>
              <a:t>Squid, HAProxy</a:t>
            </a:r>
            <a:endParaRPr b="1">
              <a:solidFill>
                <a:schemeClr val="accent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sk"/>
              <a:t>VPN</a:t>
            </a:r>
            <a:r>
              <a:rPr lang="sk"/>
              <a:t> - </a:t>
            </a:r>
            <a:r>
              <a:rPr b="1" lang="sk">
                <a:solidFill>
                  <a:schemeClr val="accent2"/>
                </a:solidFill>
              </a:rPr>
              <a:t>NordVPN, ExpressVPN, OpenVPN</a:t>
            </a:r>
            <a:endParaRPr b="1">
              <a:solidFill>
                <a:schemeClr val="accent2"/>
              </a:solidFill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150" y="3261900"/>
            <a:ext cx="2975375" cy="11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850" y="845600"/>
            <a:ext cx="2013149" cy="20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975" y="2912824"/>
            <a:ext cx="1635851" cy="1635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21"/>
          <p:cNvCxnSpPr/>
          <p:nvPr/>
        </p:nvCxnSpPr>
        <p:spPr>
          <a:xfrm flipH="1" rot="10800000">
            <a:off x="205750" y="354100"/>
            <a:ext cx="7137600" cy="237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1"/>
          <p:cNvCxnSpPr/>
          <p:nvPr/>
        </p:nvCxnSpPr>
        <p:spPr>
          <a:xfrm>
            <a:off x="5631789" y="591425"/>
            <a:ext cx="33393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